
<file path=[Content_Types].xml><?xml version="1.0" encoding="utf-8"?>
<Types xmlns="http://schemas.openxmlformats.org/package/2006/content-types">
  <Default Extension="802C8790"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58" r:id="rId6"/>
    <p:sldId id="260" r:id="rId7"/>
    <p:sldId id="266" r:id="rId8"/>
    <p:sldId id="276" r:id="rId9"/>
    <p:sldId id="267" r:id="rId10"/>
    <p:sldId id="268" r:id="rId11"/>
    <p:sldId id="269" r:id="rId12"/>
    <p:sldId id="270" r:id="rId13"/>
    <p:sldId id="262" r:id="rId14"/>
    <p:sldId id="263" r:id="rId15"/>
    <p:sldId id="264" r:id="rId16"/>
    <p:sldId id="271" r:id="rId17"/>
    <p:sldId id="272" r:id="rId18"/>
    <p:sldId id="273" r:id="rId19"/>
    <p:sldId id="274" r:id="rId20"/>
    <p:sldId id="275" r:id="rId21"/>
    <p:sldId id="2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FFA9F29-3CF9-4DEF-8C01-C8EA18AA9750}" type="datetimeFigureOut">
              <a:rPr lang="en-US" smtClean="0"/>
              <a:t>8/8/2023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D327757-D8B8-4619-AD83-EF0C2A87D696}"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467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330778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310079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252133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FFA9F29-3CF9-4DEF-8C01-C8EA18AA9750}" type="datetimeFigureOut">
              <a:rPr lang="en-US" smtClean="0"/>
              <a:t>8/8/2023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D327757-D8B8-4619-AD83-EF0C2A87D696}"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662390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35454072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18996861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174408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A9F29-3CF9-4DEF-8C01-C8EA18AA9750}" type="datetimeFigureOut">
              <a:rPr lang="en-US" smtClean="0"/>
              <a:t>8/8/2023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353903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0FFA9F29-3CF9-4DEF-8C01-C8EA18AA9750}" type="datetimeFigureOut">
              <a:rPr lang="en-US" smtClean="0"/>
              <a:t>8/8/2023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D327757-D8B8-4619-AD83-EF0C2A87D696}"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866739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0FFA9F29-3CF9-4DEF-8C01-C8EA18AA9750}" type="datetimeFigureOut">
              <a:rPr lang="en-US" smtClean="0"/>
              <a:t>8/8/2023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D327757-D8B8-4619-AD83-EF0C2A87D696}" type="slidenum">
              <a:rPr lang="en-US" smtClean="0"/>
              <a:t>‹#›</a:t>
            </a:fld>
            <a:endParaRPr lang="en-US" dirty="0"/>
          </a:p>
        </p:txBody>
      </p:sp>
    </p:spTree>
    <p:extLst>
      <p:ext uri="{BB962C8B-B14F-4D97-AF65-F5344CB8AC3E}">
        <p14:creationId xmlns:p14="http://schemas.microsoft.com/office/powerpoint/2010/main" val="3938088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FFA9F29-3CF9-4DEF-8C01-C8EA18AA9750}" type="datetimeFigureOut">
              <a:rPr lang="en-US" smtClean="0"/>
              <a:t>8/8/2023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D327757-D8B8-4619-AD83-EF0C2A87D696}"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2021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802C8790"/><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C9DB-913E-81CF-53F6-822AABD35B22}"/>
              </a:ext>
            </a:extLst>
          </p:cNvPr>
          <p:cNvSpPr>
            <a:spLocks noGrp="1"/>
          </p:cNvSpPr>
          <p:nvPr>
            <p:ph type="ctrTitle"/>
          </p:nvPr>
        </p:nvSpPr>
        <p:spPr/>
        <p:txBody>
          <a:bodyPr/>
          <a:lstStyle/>
          <a:p>
            <a:r>
              <a:rPr lang="en-US" dirty="0"/>
              <a:t>2024 Budget</a:t>
            </a:r>
          </a:p>
        </p:txBody>
      </p:sp>
      <p:sp>
        <p:nvSpPr>
          <p:cNvPr id="3" name="Subtitle 2">
            <a:extLst>
              <a:ext uri="{FF2B5EF4-FFF2-40B4-BE49-F238E27FC236}">
                <a16:creationId xmlns:a16="http://schemas.microsoft.com/office/drawing/2014/main" id="{03C53BBF-2007-D53C-09BF-E056F08EC619}"/>
              </a:ext>
            </a:extLst>
          </p:cNvPr>
          <p:cNvSpPr>
            <a:spLocks noGrp="1"/>
          </p:cNvSpPr>
          <p:nvPr>
            <p:ph type="subTitle" idx="1"/>
          </p:nvPr>
        </p:nvSpPr>
        <p:spPr/>
        <p:txBody>
          <a:bodyPr/>
          <a:lstStyle/>
          <a:p>
            <a:r>
              <a:rPr lang="en-US" dirty="0"/>
              <a:t>First Meeting- 8/8/2023</a:t>
            </a:r>
          </a:p>
        </p:txBody>
      </p:sp>
      <p:pic>
        <p:nvPicPr>
          <p:cNvPr id="5" name="Picture 4">
            <a:extLst>
              <a:ext uri="{FF2B5EF4-FFF2-40B4-BE49-F238E27FC236}">
                <a16:creationId xmlns:a16="http://schemas.microsoft.com/office/drawing/2014/main" id="{A1DD6FC7-9A19-2358-EDF0-7E753B991EDF}"/>
              </a:ext>
            </a:extLst>
          </p:cNvPr>
          <p:cNvPicPr>
            <a:picLocks noChangeAspect="1"/>
          </p:cNvPicPr>
          <p:nvPr/>
        </p:nvPicPr>
        <p:blipFill>
          <a:blip r:embed="rId2"/>
          <a:stretch>
            <a:fillRect/>
          </a:stretch>
        </p:blipFill>
        <p:spPr>
          <a:xfrm>
            <a:off x="5140430" y="3818358"/>
            <a:ext cx="2194601" cy="2160838"/>
          </a:xfrm>
          <a:prstGeom prst="rect">
            <a:avLst/>
          </a:prstGeom>
        </p:spPr>
      </p:pic>
    </p:spTree>
    <p:extLst>
      <p:ext uri="{BB962C8B-B14F-4D97-AF65-F5344CB8AC3E}">
        <p14:creationId xmlns:p14="http://schemas.microsoft.com/office/powerpoint/2010/main" val="699650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C0EE-6887-E9AD-B9CA-40521311F31B}"/>
              </a:ext>
            </a:extLst>
          </p:cNvPr>
          <p:cNvSpPr>
            <a:spLocks noGrp="1"/>
          </p:cNvSpPr>
          <p:nvPr>
            <p:ph type="title"/>
          </p:nvPr>
        </p:nvSpPr>
        <p:spPr/>
        <p:txBody>
          <a:bodyPr/>
          <a:lstStyle/>
          <a:p>
            <a:r>
              <a:rPr lang="en-US" dirty="0"/>
              <a:t>Airport fund- hangar </a:t>
            </a:r>
          </a:p>
        </p:txBody>
      </p:sp>
      <p:pic>
        <p:nvPicPr>
          <p:cNvPr id="6" name="Picture 5">
            <a:extLst>
              <a:ext uri="{FF2B5EF4-FFF2-40B4-BE49-F238E27FC236}">
                <a16:creationId xmlns:a16="http://schemas.microsoft.com/office/drawing/2014/main" id="{C3F0EDBB-4F60-9A41-116F-3C4B732A6482}"/>
              </a:ext>
            </a:extLst>
          </p:cNvPr>
          <p:cNvPicPr>
            <a:picLocks noChangeAspect="1"/>
          </p:cNvPicPr>
          <p:nvPr/>
        </p:nvPicPr>
        <p:blipFill>
          <a:blip r:embed="rId2"/>
          <a:stretch>
            <a:fillRect/>
          </a:stretch>
        </p:blipFill>
        <p:spPr>
          <a:xfrm>
            <a:off x="1251678" y="1128451"/>
            <a:ext cx="9782049" cy="5670273"/>
          </a:xfrm>
          <a:prstGeom prst="rect">
            <a:avLst/>
          </a:prstGeom>
        </p:spPr>
      </p:pic>
    </p:spTree>
    <p:extLst>
      <p:ext uri="{BB962C8B-B14F-4D97-AF65-F5344CB8AC3E}">
        <p14:creationId xmlns:p14="http://schemas.microsoft.com/office/powerpoint/2010/main" val="287849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A96F-E680-7D80-4B16-B89628BB3E6D}"/>
              </a:ext>
            </a:extLst>
          </p:cNvPr>
          <p:cNvSpPr>
            <a:spLocks noGrp="1"/>
          </p:cNvSpPr>
          <p:nvPr>
            <p:ph type="title"/>
          </p:nvPr>
        </p:nvSpPr>
        <p:spPr>
          <a:xfrm>
            <a:off x="1226511" y="0"/>
            <a:ext cx="10178322" cy="1492132"/>
          </a:xfrm>
        </p:spPr>
        <p:txBody>
          <a:bodyPr/>
          <a:lstStyle/>
          <a:p>
            <a:r>
              <a:rPr lang="en-US" dirty="0"/>
              <a:t>Airport fund- hangar</a:t>
            </a:r>
          </a:p>
        </p:txBody>
      </p:sp>
      <p:pic>
        <p:nvPicPr>
          <p:cNvPr id="5" name="Picture 4">
            <a:extLst>
              <a:ext uri="{FF2B5EF4-FFF2-40B4-BE49-F238E27FC236}">
                <a16:creationId xmlns:a16="http://schemas.microsoft.com/office/drawing/2014/main" id="{24175979-4AC7-CD87-3A1C-290E15ECAA76}"/>
              </a:ext>
            </a:extLst>
          </p:cNvPr>
          <p:cNvPicPr>
            <a:picLocks noChangeAspect="1"/>
          </p:cNvPicPr>
          <p:nvPr/>
        </p:nvPicPr>
        <p:blipFill>
          <a:blip r:embed="rId2"/>
          <a:stretch>
            <a:fillRect/>
          </a:stretch>
        </p:blipFill>
        <p:spPr>
          <a:xfrm>
            <a:off x="1662682" y="746066"/>
            <a:ext cx="7739855" cy="5958018"/>
          </a:xfrm>
          <a:prstGeom prst="rect">
            <a:avLst/>
          </a:prstGeom>
        </p:spPr>
      </p:pic>
    </p:spTree>
    <p:extLst>
      <p:ext uri="{BB962C8B-B14F-4D97-AF65-F5344CB8AC3E}">
        <p14:creationId xmlns:p14="http://schemas.microsoft.com/office/powerpoint/2010/main" val="221445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5417-2F00-04F2-3D21-3911B981C553}"/>
              </a:ext>
            </a:extLst>
          </p:cNvPr>
          <p:cNvSpPr>
            <a:spLocks noGrp="1"/>
          </p:cNvSpPr>
          <p:nvPr>
            <p:ph type="title"/>
          </p:nvPr>
        </p:nvSpPr>
        <p:spPr/>
        <p:txBody>
          <a:bodyPr/>
          <a:lstStyle/>
          <a:p>
            <a:r>
              <a:rPr lang="en-US" dirty="0"/>
              <a:t>Airport fund- HANGAR</a:t>
            </a:r>
          </a:p>
        </p:txBody>
      </p:sp>
      <p:pic>
        <p:nvPicPr>
          <p:cNvPr id="4" name="Picture 3">
            <a:extLst>
              <a:ext uri="{FF2B5EF4-FFF2-40B4-BE49-F238E27FC236}">
                <a16:creationId xmlns:a16="http://schemas.microsoft.com/office/drawing/2014/main" id="{D568C6C2-8813-0659-33AA-217C7E7E9718}"/>
              </a:ext>
            </a:extLst>
          </p:cNvPr>
          <p:cNvPicPr>
            <a:picLocks noChangeAspect="1"/>
          </p:cNvPicPr>
          <p:nvPr/>
        </p:nvPicPr>
        <p:blipFill>
          <a:blip r:embed="rId2"/>
          <a:stretch>
            <a:fillRect/>
          </a:stretch>
        </p:blipFill>
        <p:spPr>
          <a:xfrm>
            <a:off x="2676176" y="4038163"/>
            <a:ext cx="5923574" cy="3272842"/>
          </a:xfrm>
          <a:prstGeom prst="rect">
            <a:avLst/>
          </a:prstGeom>
        </p:spPr>
      </p:pic>
      <p:sp>
        <p:nvSpPr>
          <p:cNvPr id="5" name="TextBox 4">
            <a:extLst>
              <a:ext uri="{FF2B5EF4-FFF2-40B4-BE49-F238E27FC236}">
                <a16:creationId xmlns:a16="http://schemas.microsoft.com/office/drawing/2014/main" id="{2A3C188B-729A-2EB1-F2BD-34E7AE685847}"/>
              </a:ext>
            </a:extLst>
          </p:cNvPr>
          <p:cNvSpPr txBox="1"/>
          <p:nvPr/>
        </p:nvSpPr>
        <p:spPr>
          <a:xfrm>
            <a:off x="1251678" y="1674462"/>
            <a:ext cx="9192388" cy="2246769"/>
          </a:xfrm>
          <a:prstGeom prst="rect">
            <a:avLst/>
          </a:prstGeom>
          <a:noFill/>
        </p:spPr>
        <p:txBody>
          <a:bodyPr wrap="none" rtlCol="0">
            <a:spAutoFit/>
          </a:bodyPr>
          <a:lstStyle/>
          <a:p>
            <a:r>
              <a:rPr lang="en-US" sz="2000" dirty="0"/>
              <a:t>-Is there backing to have staff explore two grants in order to have a meaningful project?</a:t>
            </a:r>
          </a:p>
          <a:p>
            <a:r>
              <a:rPr lang="en-US" sz="2000" dirty="0"/>
              <a:t>	- $100 application fee is needed</a:t>
            </a:r>
          </a:p>
          <a:p>
            <a:r>
              <a:rPr lang="en-US" sz="2000" dirty="0"/>
              <a:t>		-Deadline for the one grant is 11/30/2023</a:t>
            </a:r>
          </a:p>
          <a:p>
            <a:r>
              <a:rPr lang="en-US" sz="2000" dirty="0"/>
              <a:t>		-Deadline for the other grant is 08/31/2023</a:t>
            </a:r>
          </a:p>
          <a:p>
            <a:r>
              <a:rPr lang="en-US" sz="2000" dirty="0"/>
              <a:t>	- Resolutions at Council meetings are needed</a:t>
            </a:r>
          </a:p>
          <a:p>
            <a:r>
              <a:rPr lang="en-US" sz="2000" dirty="0"/>
              <a:t>-Over 25 years- $1,050,000 of revenue could be made (assumes full occupancy)</a:t>
            </a:r>
          </a:p>
          <a:p>
            <a:r>
              <a:rPr lang="en-US" sz="2000" dirty="0"/>
              <a:t>-2023 Budget will not be made until these two topics are discussed</a:t>
            </a:r>
          </a:p>
        </p:txBody>
      </p:sp>
    </p:spTree>
    <p:extLst>
      <p:ext uri="{BB962C8B-B14F-4D97-AF65-F5344CB8AC3E}">
        <p14:creationId xmlns:p14="http://schemas.microsoft.com/office/powerpoint/2010/main" val="126840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DB3B-4A38-F312-B739-F319779710E8}"/>
              </a:ext>
            </a:extLst>
          </p:cNvPr>
          <p:cNvSpPr>
            <a:spLocks noGrp="1"/>
          </p:cNvSpPr>
          <p:nvPr>
            <p:ph type="title"/>
          </p:nvPr>
        </p:nvSpPr>
        <p:spPr/>
        <p:txBody>
          <a:bodyPr>
            <a:normAutofit/>
          </a:bodyPr>
          <a:lstStyle/>
          <a:p>
            <a:r>
              <a:rPr lang="en-US" sz="4400" dirty="0"/>
              <a:t>Columbia Child Development center</a:t>
            </a:r>
            <a:br>
              <a:rPr lang="en-US" sz="4400" dirty="0"/>
            </a:br>
            <a:r>
              <a:rPr lang="en-US" sz="4400" dirty="0"/>
              <a:t>FUND 23</a:t>
            </a:r>
          </a:p>
        </p:txBody>
      </p:sp>
      <p:sp>
        <p:nvSpPr>
          <p:cNvPr id="3" name="Content Placeholder 2">
            <a:extLst>
              <a:ext uri="{FF2B5EF4-FFF2-40B4-BE49-F238E27FC236}">
                <a16:creationId xmlns:a16="http://schemas.microsoft.com/office/drawing/2014/main" id="{770688CB-6FB8-6C59-1E14-9A12E67488DF}"/>
              </a:ext>
            </a:extLst>
          </p:cNvPr>
          <p:cNvSpPr>
            <a:spLocks noGrp="1"/>
          </p:cNvSpPr>
          <p:nvPr>
            <p:ph idx="1"/>
          </p:nvPr>
        </p:nvSpPr>
        <p:spPr/>
        <p:txBody>
          <a:bodyPr/>
          <a:lstStyle/>
          <a:p>
            <a:r>
              <a:rPr lang="en-US" dirty="0"/>
              <a:t>Bank balance at 8/7/2023: 		 $74,253.40</a:t>
            </a:r>
          </a:p>
          <a:p>
            <a:r>
              <a:rPr lang="en-US" dirty="0"/>
              <a:t>Transfer needed for 2023: 		($15,000.00)</a:t>
            </a:r>
          </a:p>
          <a:p>
            <a:r>
              <a:rPr lang="en-US" dirty="0"/>
              <a:t>September – December payments needed $6,597.96 </a:t>
            </a:r>
          </a:p>
          <a:p>
            <a:r>
              <a:rPr lang="en-US" dirty="0"/>
              <a:t>Bank balance remaining at 12/31/2023:      $65,851.36</a:t>
            </a:r>
          </a:p>
          <a:p>
            <a:pPr marL="0" indent="0">
              <a:buNone/>
            </a:pPr>
            <a:endParaRPr lang="en-US" dirty="0"/>
          </a:p>
          <a:p>
            <a:r>
              <a:rPr lang="en-US" dirty="0"/>
              <a:t>$1,649.49 2023 monthly compared to $1,527.03 2022 monthly.  Increased $122.46 compared to prior year.  </a:t>
            </a:r>
          </a:p>
          <a:p>
            <a:r>
              <a:rPr lang="en-US" dirty="0"/>
              <a:t>50 year lease started April 1, 1988- 2038</a:t>
            </a:r>
          </a:p>
        </p:txBody>
      </p:sp>
    </p:spTree>
    <p:extLst>
      <p:ext uri="{BB962C8B-B14F-4D97-AF65-F5344CB8AC3E}">
        <p14:creationId xmlns:p14="http://schemas.microsoft.com/office/powerpoint/2010/main" val="382582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E43E4-E30F-C9CC-677B-626E2BD96DF4}"/>
              </a:ext>
            </a:extLst>
          </p:cNvPr>
          <p:cNvSpPr>
            <a:spLocks noGrp="1"/>
          </p:cNvSpPr>
          <p:nvPr>
            <p:ph type="title"/>
          </p:nvPr>
        </p:nvSpPr>
        <p:spPr/>
        <p:txBody>
          <a:bodyPr/>
          <a:lstStyle/>
          <a:p>
            <a:r>
              <a:rPr lang="en-US" dirty="0"/>
              <a:t>IF COUNCIL WISHES TO TRANSFER $15k to General FUND</a:t>
            </a:r>
          </a:p>
        </p:txBody>
      </p:sp>
      <p:pic>
        <p:nvPicPr>
          <p:cNvPr id="5" name="Picture 4">
            <a:extLst>
              <a:ext uri="{FF2B5EF4-FFF2-40B4-BE49-F238E27FC236}">
                <a16:creationId xmlns:a16="http://schemas.microsoft.com/office/drawing/2014/main" id="{9AAC3E49-E1FC-CCA1-934E-6FBD5CCEA267}"/>
              </a:ext>
            </a:extLst>
          </p:cNvPr>
          <p:cNvPicPr>
            <a:picLocks noChangeAspect="1"/>
          </p:cNvPicPr>
          <p:nvPr/>
        </p:nvPicPr>
        <p:blipFill>
          <a:blip r:embed="rId2"/>
          <a:stretch>
            <a:fillRect/>
          </a:stretch>
        </p:blipFill>
        <p:spPr>
          <a:xfrm>
            <a:off x="1353729" y="1889198"/>
            <a:ext cx="8563142" cy="4737375"/>
          </a:xfrm>
          <a:prstGeom prst="rect">
            <a:avLst/>
          </a:prstGeom>
        </p:spPr>
      </p:pic>
    </p:spTree>
    <p:extLst>
      <p:ext uri="{BB962C8B-B14F-4D97-AF65-F5344CB8AC3E}">
        <p14:creationId xmlns:p14="http://schemas.microsoft.com/office/powerpoint/2010/main" val="148778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250BB-70A2-5EEB-D412-85C34CCDE926}"/>
              </a:ext>
            </a:extLst>
          </p:cNvPr>
          <p:cNvSpPr>
            <a:spLocks noGrp="1"/>
          </p:cNvSpPr>
          <p:nvPr>
            <p:ph type="title"/>
          </p:nvPr>
        </p:nvSpPr>
        <p:spPr/>
        <p:txBody>
          <a:bodyPr>
            <a:normAutofit/>
          </a:bodyPr>
          <a:lstStyle/>
          <a:p>
            <a:r>
              <a:rPr lang="en-US" sz="4400" dirty="0"/>
              <a:t>COMMERCIAL revolving loan FUND 31</a:t>
            </a:r>
          </a:p>
        </p:txBody>
      </p:sp>
      <p:sp>
        <p:nvSpPr>
          <p:cNvPr id="3" name="Content Placeholder 2">
            <a:extLst>
              <a:ext uri="{FF2B5EF4-FFF2-40B4-BE49-F238E27FC236}">
                <a16:creationId xmlns:a16="http://schemas.microsoft.com/office/drawing/2014/main" id="{95C7D574-5F9B-60D9-FEC0-BCBF8B2C3DB1}"/>
              </a:ext>
            </a:extLst>
          </p:cNvPr>
          <p:cNvSpPr>
            <a:spLocks noGrp="1"/>
          </p:cNvSpPr>
          <p:nvPr>
            <p:ph idx="1"/>
          </p:nvPr>
        </p:nvSpPr>
        <p:spPr>
          <a:xfrm>
            <a:off x="1251678" y="1128451"/>
            <a:ext cx="10178322" cy="3593591"/>
          </a:xfrm>
        </p:spPr>
        <p:txBody>
          <a:bodyPr/>
          <a:lstStyle/>
          <a:p>
            <a:r>
              <a:rPr lang="en-US" dirty="0"/>
              <a:t>During the 2023 budget session Council earmarked these funds to pay for the annual $44,000 floodwall maintenance.  It will take 5.27 years to deplete the fund balance as of 12/31/2023: $231,864.74.  </a:t>
            </a:r>
          </a:p>
        </p:txBody>
      </p:sp>
      <p:pic>
        <p:nvPicPr>
          <p:cNvPr id="5" name="Picture 4">
            <a:extLst>
              <a:ext uri="{FF2B5EF4-FFF2-40B4-BE49-F238E27FC236}">
                <a16:creationId xmlns:a16="http://schemas.microsoft.com/office/drawing/2014/main" id="{AF9A0F86-E8B7-06D5-C590-C8750B253B8F}"/>
              </a:ext>
            </a:extLst>
          </p:cNvPr>
          <p:cNvPicPr>
            <a:picLocks noChangeAspect="1"/>
          </p:cNvPicPr>
          <p:nvPr/>
        </p:nvPicPr>
        <p:blipFill>
          <a:blip r:embed="rId2"/>
          <a:stretch>
            <a:fillRect/>
          </a:stretch>
        </p:blipFill>
        <p:spPr>
          <a:xfrm>
            <a:off x="1334703" y="2390863"/>
            <a:ext cx="9748232" cy="4283825"/>
          </a:xfrm>
          <a:prstGeom prst="rect">
            <a:avLst/>
          </a:prstGeom>
        </p:spPr>
      </p:pic>
    </p:spTree>
    <p:extLst>
      <p:ext uri="{BB962C8B-B14F-4D97-AF65-F5344CB8AC3E}">
        <p14:creationId xmlns:p14="http://schemas.microsoft.com/office/powerpoint/2010/main" val="1805290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AA99B-AB6B-2620-54BB-50E12D92F401}"/>
              </a:ext>
            </a:extLst>
          </p:cNvPr>
          <p:cNvSpPr>
            <a:spLocks noGrp="1"/>
          </p:cNvSpPr>
          <p:nvPr>
            <p:ph type="title"/>
          </p:nvPr>
        </p:nvSpPr>
        <p:spPr/>
        <p:txBody>
          <a:bodyPr/>
          <a:lstStyle/>
          <a:p>
            <a:r>
              <a:rPr lang="en-US" dirty="0"/>
              <a:t>CDBG &amp; CDBG-CV- Fund 41</a:t>
            </a:r>
          </a:p>
        </p:txBody>
      </p:sp>
      <p:sp>
        <p:nvSpPr>
          <p:cNvPr id="3" name="Content Placeholder 2">
            <a:extLst>
              <a:ext uri="{FF2B5EF4-FFF2-40B4-BE49-F238E27FC236}">
                <a16:creationId xmlns:a16="http://schemas.microsoft.com/office/drawing/2014/main" id="{89ECC76A-DF48-A868-4931-D1BD56075453}"/>
              </a:ext>
            </a:extLst>
          </p:cNvPr>
          <p:cNvSpPr>
            <a:spLocks noGrp="1"/>
          </p:cNvSpPr>
          <p:nvPr>
            <p:ph idx="1"/>
          </p:nvPr>
        </p:nvSpPr>
        <p:spPr>
          <a:xfrm>
            <a:off x="1251678" y="1389893"/>
            <a:ext cx="10178322" cy="3593591"/>
          </a:xfrm>
        </p:spPr>
        <p:txBody>
          <a:bodyPr/>
          <a:lstStyle/>
          <a:p>
            <a:r>
              <a:rPr lang="en-US" dirty="0"/>
              <a:t>CDBG-CV- No 2024 projects are anticipated</a:t>
            </a:r>
          </a:p>
          <a:p>
            <a:pPr lvl="1"/>
            <a:r>
              <a:rPr lang="en-US" dirty="0"/>
              <a:t>Park Walking Trail has been completed</a:t>
            </a:r>
          </a:p>
          <a:p>
            <a:pPr lvl="1"/>
            <a:r>
              <a:rPr lang="en-US" dirty="0"/>
              <a:t>Airport Fuel Farm will hopefully be completed in 2023</a:t>
            </a:r>
          </a:p>
          <a:p>
            <a:r>
              <a:rPr lang="en-US" dirty="0"/>
              <a:t>CDBG Entitlement 2024 will be applied to the parking lot renovation projects</a:t>
            </a:r>
          </a:p>
          <a:p>
            <a:pPr lvl="1"/>
            <a:r>
              <a:rPr lang="en-US" dirty="0"/>
              <a:t>$265,000 annual allocation</a:t>
            </a:r>
          </a:p>
          <a:p>
            <a:pPr lvl="2"/>
            <a:r>
              <a:rPr lang="en-US" dirty="0"/>
              <a:t>$235,000- Loan payoff</a:t>
            </a:r>
          </a:p>
          <a:p>
            <a:pPr lvl="2"/>
            <a:r>
              <a:rPr lang="en-US" dirty="0"/>
              <a:t>$30,000 anticipated for administrative payments  </a:t>
            </a:r>
          </a:p>
        </p:txBody>
      </p:sp>
    </p:spTree>
    <p:extLst>
      <p:ext uri="{BB962C8B-B14F-4D97-AF65-F5344CB8AC3E}">
        <p14:creationId xmlns:p14="http://schemas.microsoft.com/office/powerpoint/2010/main" val="923943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40DBD6-122D-7A1F-9D04-591FF9BE7FA9}"/>
              </a:ext>
            </a:extLst>
          </p:cNvPr>
          <p:cNvPicPr>
            <a:picLocks noChangeAspect="1"/>
          </p:cNvPicPr>
          <p:nvPr/>
        </p:nvPicPr>
        <p:blipFill>
          <a:blip r:embed="rId2"/>
          <a:stretch>
            <a:fillRect/>
          </a:stretch>
        </p:blipFill>
        <p:spPr>
          <a:xfrm>
            <a:off x="1674958" y="47875"/>
            <a:ext cx="7762657" cy="6762250"/>
          </a:xfrm>
          <a:prstGeom prst="rect">
            <a:avLst/>
          </a:prstGeom>
        </p:spPr>
      </p:pic>
    </p:spTree>
    <p:extLst>
      <p:ext uri="{BB962C8B-B14F-4D97-AF65-F5344CB8AC3E}">
        <p14:creationId xmlns:p14="http://schemas.microsoft.com/office/powerpoint/2010/main" val="286054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C450-FFC1-09DF-7169-1292E57F0E7D}"/>
              </a:ext>
            </a:extLst>
          </p:cNvPr>
          <p:cNvSpPr>
            <a:spLocks noGrp="1"/>
          </p:cNvSpPr>
          <p:nvPr>
            <p:ph type="title"/>
          </p:nvPr>
        </p:nvSpPr>
        <p:spPr/>
        <p:txBody>
          <a:bodyPr/>
          <a:lstStyle/>
          <a:p>
            <a:r>
              <a:rPr lang="en-US" dirty="0"/>
              <a:t>CDBG-DR FUND 42</a:t>
            </a:r>
          </a:p>
        </p:txBody>
      </p:sp>
      <p:sp>
        <p:nvSpPr>
          <p:cNvPr id="3" name="Content Placeholder 2">
            <a:extLst>
              <a:ext uri="{FF2B5EF4-FFF2-40B4-BE49-F238E27FC236}">
                <a16:creationId xmlns:a16="http://schemas.microsoft.com/office/drawing/2014/main" id="{BA065F3D-C764-D343-B8DC-3B489A3D7954}"/>
              </a:ext>
            </a:extLst>
          </p:cNvPr>
          <p:cNvSpPr>
            <a:spLocks noGrp="1"/>
          </p:cNvSpPr>
          <p:nvPr>
            <p:ph idx="1"/>
          </p:nvPr>
        </p:nvSpPr>
        <p:spPr>
          <a:xfrm>
            <a:off x="1251678" y="1480658"/>
            <a:ext cx="10178322" cy="3593591"/>
          </a:xfrm>
        </p:spPr>
        <p:txBody>
          <a:bodyPr>
            <a:normAutofit fontScale="77500" lnSpcReduction="20000"/>
          </a:bodyPr>
          <a:lstStyle/>
          <a:p>
            <a:pPr marL="342900" marR="0" lvl="0" indent="-342900">
              <a:spcBef>
                <a:spcPts val="0"/>
              </a:spcBef>
              <a:spcAft>
                <a:spcPts val="0"/>
              </a:spcAft>
              <a:buFont typeface="Symbol" panose="05050102010706020507" pitchFamily="18" charset="2"/>
              <a:buChar char=""/>
            </a:pPr>
            <a:r>
              <a:rPr lang="en-US" sz="2200" b="1" u="sng" dirty="0">
                <a:effectLst/>
                <a:latin typeface="Calibri" panose="020F0502020204030204" pitchFamily="34" charset="0"/>
                <a:ea typeface="Times New Roman" panose="02020603050405020304" pitchFamily="18" charset="0"/>
              </a:rPr>
              <a:t>CDBG-DR Honeysuckle</a:t>
            </a:r>
            <a:r>
              <a:rPr lang="en-US" sz="2200" dirty="0">
                <a:effectLst/>
                <a:latin typeface="Calibri" panose="020F0502020204030204" pitchFamily="34" charset="0"/>
                <a:ea typeface="Times New Roman" panose="02020603050405020304" pitchFamily="18" charset="0"/>
              </a:rPr>
              <a:t> – Period of Performance ends 12/30/2023.  There may be minor grant closeout items needed; however, funds should be expended before 12/30/2023.</a:t>
            </a:r>
          </a:p>
          <a:p>
            <a:pPr marL="342900" marR="0" lvl="0" indent="-342900">
              <a:spcBef>
                <a:spcPts val="0"/>
              </a:spcBef>
              <a:spcAft>
                <a:spcPts val="0"/>
              </a:spcAft>
              <a:buFont typeface="Symbol" panose="05050102010706020507" pitchFamily="18" charset="2"/>
              <a:buChar char=""/>
            </a:pPr>
            <a:r>
              <a:rPr lang="en-US" sz="2200" b="1" u="sng" dirty="0">
                <a:effectLst/>
                <a:latin typeface="Calibri" panose="020F0502020204030204" pitchFamily="34" charset="0"/>
                <a:ea typeface="Times New Roman" panose="02020603050405020304" pitchFamily="18" charset="0"/>
              </a:rPr>
              <a:t>FMA 2019</a:t>
            </a:r>
            <a:r>
              <a:rPr lang="en-US" sz="2200" dirty="0">
                <a:effectLst/>
                <a:latin typeface="Calibri" panose="020F0502020204030204" pitchFamily="34" charset="0"/>
                <a:ea typeface="Times New Roman" panose="02020603050405020304" pitchFamily="18" charset="0"/>
              </a:rPr>
              <a:t> – Set to expire on 9/23/2024.  SEDA-COG sent one last invoice last week for the final site visit.  Once the final payment is made, then we can confirm to PEMA and the State can issue the return of funds letter.  We anticipate this grant will be closed out by the end of 2023.</a:t>
            </a:r>
            <a:endParaRPr lang="en-US" sz="2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200" b="1" u="sng" dirty="0">
                <a:effectLst/>
                <a:latin typeface="Calibri" panose="020F0502020204030204" pitchFamily="34" charset="0"/>
                <a:ea typeface="Times New Roman" panose="02020603050405020304" pitchFamily="18" charset="0"/>
              </a:rPr>
              <a:t>FMA Swift Current </a:t>
            </a:r>
            <a:r>
              <a:rPr lang="en-US" sz="2200" dirty="0">
                <a:effectLst/>
                <a:latin typeface="Calibri" panose="020F0502020204030204" pitchFamily="34" charset="0"/>
                <a:ea typeface="Times New Roman" panose="02020603050405020304" pitchFamily="18" charset="0"/>
              </a:rPr>
              <a:t>– A budget of $351,241 has been awarded for this elevation project (334 E. 9</a:t>
            </a:r>
            <a:r>
              <a:rPr lang="en-US" sz="2200" baseline="30000" dirty="0">
                <a:effectLst/>
                <a:latin typeface="Calibri" panose="020F0502020204030204" pitchFamily="34" charset="0"/>
                <a:ea typeface="Times New Roman" panose="02020603050405020304" pitchFamily="18" charset="0"/>
              </a:rPr>
              <a:t>th</a:t>
            </a:r>
            <a:r>
              <a:rPr lang="en-US" sz="2200" dirty="0">
                <a:effectLst/>
                <a:latin typeface="Calibri" panose="020F0502020204030204" pitchFamily="34" charset="0"/>
                <a:ea typeface="Times New Roman" panose="02020603050405020304" pitchFamily="18" charset="0"/>
              </a:rPr>
              <a:t> Street).  We are awaiting a fully executed Agreement between PEMA and the Town to be released (the Town has signed).  Once a fully executed Agreement is in place, SEDA-COG will present a PSA for project management/grant administration.  Once a PSA is in place, </a:t>
            </a:r>
            <a:r>
              <a:rPr lang="en-US" sz="2200" dirty="0">
                <a:latin typeface="Calibri" panose="020F0502020204030204" pitchFamily="34" charset="0"/>
                <a:ea typeface="Times New Roman" panose="02020603050405020304" pitchFamily="18" charset="0"/>
              </a:rPr>
              <a:t>SEDA-COG will begin </a:t>
            </a:r>
            <a:r>
              <a:rPr lang="en-US" sz="2200" dirty="0">
                <a:effectLst/>
                <a:latin typeface="Calibri" panose="020F0502020204030204" pitchFamily="34" charset="0"/>
                <a:ea typeface="Times New Roman" panose="02020603050405020304" pitchFamily="18" charset="0"/>
              </a:rPr>
              <a:t>work to draft an RFQ for Engineering services.  Goal is for an engineer to be on board before the end of 2023, have the engineer begin their work (design, specifications) in early 2024, and let the bids in the spring (pending no issues) with construction in 2024.</a:t>
            </a:r>
          </a:p>
          <a:p>
            <a:pPr marL="342900" marR="0" lvl="0" indent="-342900">
              <a:spcBef>
                <a:spcPts val="0"/>
              </a:spcBef>
              <a:spcAft>
                <a:spcPts val="0"/>
              </a:spcAft>
              <a:buFont typeface="Symbol" panose="05050102010706020507" pitchFamily="18" charset="2"/>
              <a:buChar char=""/>
            </a:pPr>
            <a:r>
              <a:rPr lang="en-US" sz="2200" b="1" u="sng" dirty="0">
                <a:latin typeface="Calibri" panose="020F0502020204030204" pitchFamily="34" charset="0"/>
                <a:ea typeface="Calibri" panose="020F0502020204030204" pitchFamily="34" charset="0"/>
              </a:rPr>
              <a:t>FMA 2022- </a:t>
            </a:r>
            <a:r>
              <a:rPr lang="en-US" sz="2200" dirty="0">
                <a:latin typeface="Calibri" panose="020F0502020204030204" pitchFamily="34" charset="0"/>
                <a:ea typeface="Calibri" panose="020F0502020204030204" pitchFamily="34" charset="0"/>
              </a:rPr>
              <a:t>We have not been notified if the 102 Leonard Street acquisition/ demolition has been selected/ identified for further review.</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4576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C29129-A6D5-7D4A-9100-E6EEB07E4237}"/>
              </a:ext>
            </a:extLst>
          </p:cNvPr>
          <p:cNvPicPr>
            <a:picLocks noChangeAspect="1"/>
          </p:cNvPicPr>
          <p:nvPr/>
        </p:nvPicPr>
        <p:blipFill>
          <a:blip r:embed="rId2"/>
          <a:stretch>
            <a:fillRect/>
          </a:stretch>
        </p:blipFill>
        <p:spPr>
          <a:xfrm>
            <a:off x="945814" y="519222"/>
            <a:ext cx="10959858" cy="5819556"/>
          </a:xfrm>
          <a:prstGeom prst="rect">
            <a:avLst/>
          </a:prstGeom>
        </p:spPr>
      </p:pic>
    </p:spTree>
    <p:extLst>
      <p:ext uri="{BB962C8B-B14F-4D97-AF65-F5344CB8AC3E}">
        <p14:creationId xmlns:p14="http://schemas.microsoft.com/office/powerpoint/2010/main" val="3092494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E410BB-5754-A7D1-40FB-6815F1E4AA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45" y="1039317"/>
            <a:ext cx="10800825" cy="4779365"/>
          </a:xfrm>
          <a:prstGeom prst="rect">
            <a:avLst/>
          </a:prstGeom>
          <a:noFill/>
          <a:ln>
            <a:noFill/>
          </a:ln>
        </p:spPr>
      </p:pic>
    </p:spTree>
    <p:extLst>
      <p:ext uri="{BB962C8B-B14F-4D97-AF65-F5344CB8AC3E}">
        <p14:creationId xmlns:p14="http://schemas.microsoft.com/office/powerpoint/2010/main" val="15899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35B7-750F-9094-A054-909A886ACFA7}"/>
              </a:ext>
            </a:extLst>
          </p:cNvPr>
          <p:cNvSpPr>
            <a:spLocks noGrp="1"/>
          </p:cNvSpPr>
          <p:nvPr>
            <p:ph type="title"/>
          </p:nvPr>
        </p:nvSpPr>
        <p:spPr/>
        <p:txBody>
          <a:bodyPr/>
          <a:lstStyle/>
          <a:p>
            <a:r>
              <a:rPr lang="en-US" dirty="0"/>
              <a:t>HOME fund 45</a:t>
            </a:r>
          </a:p>
        </p:txBody>
      </p:sp>
      <p:sp>
        <p:nvSpPr>
          <p:cNvPr id="3" name="Content Placeholder 2">
            <a:extLst>
              <a:ext uri="{FF2B5EF4-FFF2-40B4-BE49-F238E27FC236}">
                <a16:creationId xmlns:a16="http://schemas.microsoft.com/office/drawing/2014/main" id="{15AF23D5-90EB-CF78-6EE5-41F697A84FE6}"/>
              </a:ext>
            </a:extLst>
          </p:cNvPr>
          <p:cNvSpPr>
            <a:spLocks noGrp="1"/>
          </p:cNvSpPr>
          <p:nvPr>
            <p:ph idx="1"/>
          </p:nvPr>
        </p:nvSpPr>
        <p:spPr>
          <a:xfrm>
            <a:off x="1167788" y="1296100"/>
            <a:ext cx="10178322" cy="3593591"/>
          </a:xfrm>
        </p:spPr>
        <p:txBody>
          <a:bodyPr/>
          <a:lstStyle/>
          <a:p>
            <a:r>
              <a:rPr lang="en-US" dirty="0">
                <a:latin typeface="Calibri" panose="020F0502020204030204" pitchFamily="34" charset="0"/>
                <a:cs typeface="Calibri" panose="020F0502020204030204" pitchFamily="34" charset="0"/>
              </a:rPr>
              <a:t>We were awarded $500,000.  The approximate balance is $340,000.  Funds expire May 19, 2024.  The Town will most likely entertain extending the termination date 3 months prior to the funds expiring.  The hurdle is: l</a:t>
            </a:r>
            <a:r>
              <a:rPr lang="en-US" dirty="0">
                <a:effectLst/>
                <a:latin typeface="Calibri" panose="020F0502020204030204" pitchFamily="34" charset="0"/>
                <a:ea typeface="Times New Roman" panose="02020603050405020304" pitchFamily="18" charset="0"/>
                <a:cs typeface="Calibri" panose="020F0502020204030204" pitchFamily="34" charset="0"/>
              </a:rPr>
              <a:t>ack of homeowners getting back to SEDA-COG and lack of contractors.</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82232513-9F2E-24BB-1F5D-38FF213216ED}"/>
              </a:ext>
            </a:extLst>
          </p:cNvPr>
          <p:cNvPicPr>
            <a:picLocks noChangeAspect="1"/>
          </p:cNvPicPr>
          <p:nvPr/>
        </p:nvPicPr>
        <p:blipFill>
          <a:blip r:embed="rId2"/>
          <a:stretch>
            <a:fillRect/>
          </a:stretch>
        </p:blipFill>
        <p:spPr>
          <a:xfrm>
            <a:off x="2931799" y="2570799"/>
            <a:ext cx="6791041" cy="4214147"/>
          </a:xfrm>
          <a:prstGeom prst="rect">
            <a:avLst/>
          </a:prstGeom>
        </p:spPr>
      </p:pic>
    </p:spTree>
    <p:extLst>
      <p:ext uri="{BB962C8B-B14F-4D97-AF65-F5344CB8AC3E}">
        <p14:creationId xmlns:p14="http://schemas.microsoft.com/office/powerpoint/2010/main" val="125725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06B2-F00B-5598-F364-6E916CEFAEBD}"/>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01BB7101-7279-9086-A36C-8CC0A7B33EE3}"/>
              </a:ext>
            </a:extLst>
          </p:cNvPr>
          <p:cNvSpPr>
            <a:spLocks noGrp="1"/>
          </p:cNvSpPr>
          <p:nvPr>
            <p:ph idx="1"/>
          </p:nvPr>
        </p:nvSpPr>
        <p:spPr/>
        <p:txBody>
          <a:bodyPr/>
          <a:lstStyle/>
          <a:p>
            <a:r>
              <a:rPr lang="en-US" dirty="0"/>
              <a:t>8/22/2023 at 10 a.m.</a:t>
            </a:r>
          </a:p>
        </p:txBody>
      </p:sp>
    </p:spTree>
    <p:extLst>
      <p:ext uri="{BB962C8B-B14F-4D97-AF65-F5344CB8AC3E}">
        <p14:creationId xmlns:p14="http://schemas.microsoft.com/office/powerpoint/2010/main" val="230238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551CDD-298F-991F-BDD8-BCF610F63A6D}"/>
              </a:ext>
            </a:extLst>
          </p:cNvPr>
          <p:cNvPicPr>
            <a:picLocks noChangeAspect="1"/>
          </p:cNvPicPr>
          <p:nvPr/>
        </p:nvPicPr>
        <p:blipFill>
          <a:blip r:embed="rId2"/>
          <a:stretch>
            <a:fillRect/>
          </a:stretch>
        </p:blipFill>
        <p:spPr>
          <a:xfrm>
            <a:off x="901816" y="314371"/>
            <a:ext cx="10964412" cy="2132803"/>
          </a:xfrm>
          <a:prstGeom prst="rect">
            <a:avLst/>
          </a:prstGeom>
        </p:spPr>
      </p:pic>
      <p:sp>
        <p:nvSpPr>
          <p:cNvPr id="5" name="TextBox 4">
            <a:extLst>
              <a:ext uri="{FF2B5EF4-FFF2-40B4-BE49-F238E27FC236}">
                <a16:creationId xmlns:a16="http://schemas.microsoft.com/office/drawing/2014/main" id="{B013D97A-7453-D7EA-DD8D-42064F979206}"/>
              </a:ext>
            </a:extLst>
          </p:cNvPr>
          <p:cNvSpPr txBox="1"/>
          <p:nvPr/>
        </p:nvSpPr>
        <p:spPr>
          <a:xfrm>
            <a:off x="4093827" y="6174297"/>
            <a:ext cx="4580390" cy="369332"/>
          </a:xfrm>
          <a:prstGeom prst="rect">
            <a:avLst/>
          </a:prstGeom>
          <a:noFill/>
        </p:spPr>
        <p:txBody>
          <a:bodyPr wrap="square" rtlCol="0">
            <a:spAutoFit/>
          </a:bodyPr>
          <a:lstStyle/>
          <a:p>
            <a:r>
              <a:rPr lang="en-US" dirty="0"/>
              <a:t>Mill of tax will be valued at $125,000 for 2024.</a:t>
            </a:r>
          </a:p>
        </p:txBody>
      </p:sp>
      <p:pic>
        <p:nvPicPr>
          <p:cNvPr id="7" name="Picture 6">
            <a:extLst>
              <a:ext uri="{FF2B5EF4-FFF2-40B4-BE49-F238E27FC236}">
                <a16:creationId xmlns:a16="http://schemas.microsoft.com/office/drawing/2014/main" id="{96B2C8EE-EE90-D2C4-3EF9-7950FE439384}"/>
              </a:ext>
            </a:extLst>
          </p:cNvPr>
          <p:cNvPicPr>
            <a:picLocks noChangeAspect="1"/>
          </p:cNvPicPr>
          <p:nvPr/>
        </p:nvPicPr>
        <p:blipFill>
          <a:blip r:embed="rId3"/>
          <a:stretch>
            <a:fillRect/>
          </a:stretch>
        </p:blipFill>
        <p:spPr>
          <a:xfrm>
            <a:off x="1804987" y="3088302"/>
            <a:ext cx="8582025" cy="819150"/>
          </a:xfrm>
          <a:prstGeom prst="rect">
            <a:avLst/>
          </a:prstGeom>
        </p:spPr>
      </p:pic>
    </p:spTree>
    <p:extLst>
      <p:ext uri="{BB962C8B-B14F-4D97-AF65-F5344CB8AC3E}">
        <p14:creationId xmlns:p14="http://schemas.microsoft.com/office/powerpoint/2010/main" val="17144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635D2F-6D7E-86EE-31A7-B50438E7A04A}"/>
              </a:ext>
            </a:extLst>
          </p:cNvPr>
          <p:cNvPicPr>
            <a:picLocks noChangeAspect="1"/>
          </p:cNvPicPr>
          <p:nvPr/>
        </p:nvPicPr>
        <p:blipFill>
          <a:blip r:embed="rId2"/>
          <a:stretch>
            <a:fillRect/>
          </a:stretch>
        </p:blipFill>
        <p:spPr>
          <a:xfrm>
            <a:off x="1802898" y="58337"/>
            <a:ext cx="9211847" cy="6799663"/>
          </a:xfrm>
          <a:prstGeom prst="rect">
            <a:avLst/>
          </a:prstGeom>
        </p:spPr>
      </p:pic>
    </p:spTree>
    <p:extLst>
      <p:ext uri="{BB962C8B-B14F-4D97-AF65-F5344CB8AC3E}">
        <p14:creationId xmlns:p14="http://schemas.microsoft.com/office/powerpoint/2010/main" val="236094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7658-F598-DE21-2F8C-CB7DA31AE86F}"/>
              </a:ext>
            </a:extLst>
          </p:cNvPr>
          <p:cNvSpPr>
            <a:spLocks noGrp="1"/>
          </p:cNvSpPr>
          <p:nvPr>
            <p:ph type="title"/>
          </p:nvPr>
        </p:nvSpPr>
        <p:spPr/>
        <p:txBody>
          <a:bodyPr/>
          <a:lstStyle/>
          <a:p>
            <a:r>
              <a:rPr lang="en-US" dirty="0"/>
              <a:t>Library fund</a:t>
            </a:r>
          </a:p>
        </p:txBody>
      </p:sp>
      <p:sp>
        <p:nvSpPr>
          <p:cNvPr id="3" name="Content Placeholder 2">
            <a:extLst>
              <a:ext uri="{FF2B5EF4-FFF2-40B4-BE49-F238E27FC236}">
                <a16:creationId xmlns:a16="http://schemas.microsoft.com/office/drawing/2014/main" id="{3E5A7A6E-E360-8EBA-9912-E0FE26A01B54}"/>
              </a:ext>
            </a:extLst>
          </p:cNvPr>
          <p:cNvSpPr>
            <a:spLocks noGrp="1"/>
          </p:cNvSpPr>
          <p:nvPr>
            <p:ph idx="1"/>
          </p:nvPr>
        </p:nvSpPr>
        <p:spPr/>
        <p:txBody>
          <a:bodyPr/>
          <a:lstStyle/>
          <a:p>
            <a:r>
              <a:rPr lang="en-US" dirty="0"/>
              <a:t>Lydia Kegler will present.</a:t>
            </a:r>
          </a:p>
          <a:p>
            <a:pPr lvl="1"/>
            <a:r>
              <a:rPr lang="en-US" dirty="0"/>
              <a:t>Handout titled, “Bloomsburg Public Library”.</a:t>
            </a:r>
          </a:p>
          <a:p>
            <a:r>
              <a:rPr lang="en-US" dirty="0"/>
              <a:t>Interest from Council to remain at the .20 tax mill or increase to the requested .30 mills?</a:t>
            </a:r>
          </a:p>
        </p:txBody>
      </p:sp>
    </p:spTree>
    <p:extLst>
      <p:ext uri="{BB962C8B-B14F-4D97-AF65-F5344CB8AC3E}">
        <p14:creationId xmlns:p14="http://schemas.microsoft.com/office/powerpoint/2010/main" val="426524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516F-513C-72D0-BC95-644DB626AF98}"/>
              </a:ext>
            </a:extLst>
          </p:cNvPr>
          <p:cNvSpPr>
            <a:spLocks noGrp="1"/>
          </p:cNvSpPr>
          <p:nvPr>
            <p:ph type="title"/>
          </p:nvPr>
        </p:nvSpPr>
        <p:spPr/>
        <p:txBody>
          <a:bodyPr/>
          <a:lstStyle/>
          <a:p>
            <a:pPr algn="ctr"/>
            <a:r>
              <a:rPr lang="en-US" dirty="0"/>
              <a:t>If Tax Mill stays at .20</a:t>
            </a:r>
          </a:p>
        </p:txBody>
      </p:sp>
      <p:pic>
        <p:nvPicPr>
          <p:cNvPr id="6" name="Picture 5">
            <a:extLst>
              <a:ext uri="{FF2B5EF4-FFF2-40B4-BE49-F238E27FC236}">
                <a16:creationId xmlns:a16="http://schemas.microsoft.com/office/drawing/2014/main" id="{DD482620-DF46-F425-44A3-D3E9E4EAD3EB}"/>
              </a:ext>
            </a:extLst>
          </p:cNvPr>
          <p:cNvPicPr>
            <a:picLocks noChangeAspect="1"/>
          </p:cNvPicPr>
          <p:nvPr/>
        </p:nvPicPr>
        <p:blipFill>
          <a:blip r:embed="rId2"/>
          <a:stretch>
            <a:fillRect/>
          </a:stretch>
        </p:blipFill>
        <p:spPr>
          <a:xfrm>
            <a:off x="1251678" y="1350629"/>
            <a:ext cx="9949833" cy="5038068"/>
          </a:xfrm>
          <a:prstGeom prst="rect">
            <a:avLst/>
          </a:prstGeom>
        </p:spPr>
      </p:pic>
    </p:spTree>
    <p:extLst>
      <p:ext uri="{BB962C8B-B14F-4D97-AF65-F5344CB8AC3E}">
        <p14:creationId xmlns:p14="http://schemas.microsoft.com/office/powerpoint/2010/main" val="163357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A766-EEF7-7A63-A579-B535EAFD08CE}"/>
              </a:ext>
            </a:extLst>
          </p:cNvPr>
          <p:cNvSpPr>
            <a:spLocks noGrp="1"/>
          </p:cNvSpPr>
          <p:nvPr>
            <p:ph type="title"/>
          </p:nvPr>
        </p:nvSpPr>
        <p:spPr/>
        <p:txBody>
          <a:bodyPr/>
          <a:lstStyle/>
          <a:p>
            <a:r>
              <a:rPr lang="en-US" dirty="0"/>
              <a:t>Airport fund 37, not the general fund airport department</a:t>
            </a:r>
          </a:p>
        </p:txBody>
      </p:sp>
      <p:pic>
        <p:nvPicPr>
          <p:cNvPr id="5" name="Picture 4">
            <a:extLst>
              <a:ext uri="{FF2B5EF4-FFF2-40B4-BE49-F238E27FC236}">
                <a16:creationId xmlns:a16="http://schemas.microsoft.com/office/drawing/2014/main" id="{7D4C66CB-B9F9-6675-53D0-0F78C19852A1}"/>
              </a:ext>
            </a:extLst>
          </p:cNvPr>
          <p:cNvPicPr>
            <a:picLocks noChangeAspect="1"/>
          </p:cNvPicPr>
          <p:nvPr/>
        </p:nvPicPr>
        <p:blipFill>
          <a:blip r:embed="rId2"/>
          <a:stretch>
            <a:fillRect/>
          </a:stretch>
        </p:blipFill>
        <p:spPr>
          <a:xfrm>
            <a:off x="1661060" y="1740090"/>
            <a:ext cx="8869879" cy="6788791"/>
          </a:xfrm>
          <a:prstGeom prst="rect">
            <a:avLst/>
          </a:prstGeom>
        </p:spPr>
      </p:pic>
    </p:spTree>
    <p:extLst>
      <p:ext uri="{BB962C8B-B14F-4D97-AF65-F5344CB8AC3E}">
        <p14:creationId xmlns:p14="http://schemas.microsoft.com/office/powerpoint/2010/main" val="246371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AB353-D5A5-8545-0580-E3BBED0E0EE5}"/>
              </a:ext>
            </a:extLst>
          </p:cNvPr>
          <p:cNvSpPr>
            <a:spLocks noGrp="1"/>
          </p:cNvSpPr>
          <p:nvPr>
            <p:ph type="title"/>
          </p:nvPr>
        </p:nvSpPr>
        <p:spPr/>
        <p:txBody>
          <a:bodyPr/>
          <a:lstStyle/>
          <a:p>
            <a:r>
              <a:rPr lang="en-US" dirty="0"/>
              <a:t>Airport fund 37</a:t>
            </a:r>
          </a:p>
        </p:txBody>
      </p:sp>
      <p:sp>
        <p:nvSpPr>
          <p:cNvPr id="3" name="Content Placeholder 2">
            <a:extLst>
              <a:ext uri="{FF2B5EF4-FFF2-40B4-BE49-F238E27FC236}">
                <a16:creationId xmlns:a16="http://schemas.microsoft.com/office/drawing/2014/main" id="{483AFBB3-A2BC-4BE7-C019-10567F6E83E7}"/>
              </a:ext>
            </a:extLst>
          </p:cNvPr>
          <p:cNvSpPr>
            <a:spLocks noGrp="1"/>
          </p:cNvSpPr>
          <p:nvPr>
            <p:ph idx="1"/>
          </p:nvPr>
        </p:nvSpPr>
        <p:spPr>
          <a:xfrm>
            <a:off x="1251678" y="1107346"/>
            <a:ext cx="10178322" cy="5821959"/>
          </a:xfrm>
        </p:spPr>
        <p:txBody>
          <a:bodyPr>
            <a:normAutofit/>
          </a:bodyPr>
          <a:lstStyle/>
          <a:p>
            <a:pPr>
              <a:spcBef>
                <a:spcPts val="0"/>
              </a:spcBef>
              <a:spcAft>
                <a:spcPts val="0"/>
              </a:spcAft>
            </a:pPr>
            <a:endParaRPr lang="en-US" sz="1800" dirty="0">
              <a:effectLst/>
            </a:endParaRPr>
          </a:p>
          <a:p>
            <a:pPr marL="742950" marR="0" lvl="1" indent="-285750">
              <a:lnSpc>
                <a:spcPct val="105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Perimeter Fence – Terminal Area</a:t>
            </a:r>
            <a:endParaRPr lang="en-US"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Separate airside and landside</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Minimize inadvertent or unauthorized entry</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Increase security of fuel tank</a:t>
            </a:r>
            <a:endParaRPr lang="en-US" sz="18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Rotating Beacon</a:t>
            </a:r>
            <a:endParaRPr lang="en-US"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Replace beacon with new energy efficient LED equivalent</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New tip down tower to increase ease of maintenance</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Current pole requires climbing for service</a:t>
            </a:r>
            <a:endParaRPr lang="en-US" sz="18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T-Hangar Building</a:t>
            </a:r>
            <a:endParaRPr lang="en-US"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8-unit building</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Attract more based aircraft</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Increase fuel sales</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Generate revenue from rent payments</a:t>
            </a:r>
            <a:endParaRPr lang="en-US" sz="18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East Terminal Taxiway</a:t>
            </a:r>
            <a:endParaRPr lang="en-US"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Provides paved access to proposed T-hangar</a:t>
            </a:r>
            <a:endParaRPr lang="en-US" sz="1800" dirty="0">
              <a:effectLst/>
              <a:latin typeface="Calibri" panose="020F0502020204030204" pitchFamily="34" charset="0"/>
              <a:ea typeface="Calibri" panose="020F0502020204030204" pitchFamily="34" charset="0"/>
            </a:endParaRPr>
          </a:p>
          <a:p>
            <a:pPr marL="1143000" marR="0" lvl="2" indent="-228600">
              <a:lnSpc>
                <a:spcPct val="10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Times New Roman" panose="02020603050405020304" pitchFamily="18" charset="0"/>
              </a:rPr>
              <a:t>Improves existing hangar taxi lane</a:t>
            </a:r>
            <a:endParaRPr lang="en-US" sz="1800" dirty="0">
              <a:effectLst/>
              <a:latin typeface="Calibri" panose="020F0502020204030204" pitchFamily="34" charset="0"/>
              <a:ea typeface="Calibri" panose="020F0502020204030204" pitchFamily="34" charset="0"/>
            </a:endParaRPr>
          </a:p>
          <a:p>
            <a:pPr marL="1600200" marR="0" lvl="3" indent="-2286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Pavement condition</a:t>
            </a:r>
            <a:endParaRPr lang="en-US" sz="1800" dirty="0">
              <a:effectLst/>
              <a:latin typeface="Calibri" panose="020F0502020204030204" pitchFamily="34" charset="0"/>
              <a:ea typeface="Calibri" panose="020F0502020204030204" pitchFamily="34" charset="0"/>
            </a:endParaRPr>
          </a:p>
          <a:p>
            <a:pPr marL="1600200" marR="0" lvl="3" indent="-2286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Meet FAA design standards</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2740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18CE-F200-3C80-958C-368B4494AED7}"/>
              </a:ext>
            </a:extLst>
          </p:cNvPr>
          <p:cNvSpPr>
            <a:spLocks noGrp="1"/>
          </p:cNvSpPr>
          <p:nvPr>
            <p:ph type="title"/>
          </p:nvPr>
        </p:nvSpPr>
        <p:spPr/>
        <p:txBody>
          <a:bodyPr/>
          <a:lstStyle/>
          <a:p>
            <a:r>
              <a:rPr lang="en-US" dirty="0"/>
              <a:t>Airport fund</a:t>
            </a:r>
          </a:p>
        </p:txBody>
      </p:sp>
      <p:sp>
        <p:nvSpPr>
          <p:cNvPr id="3" name="Content Placeholder 2">
            <a:extLst>
              <a:ext uri="{FF2B5EF4-FFF2-40B4-BE49-F238E27FC236}">
                <a16:creationId xmlns:a16="http://schemas.microsoft.com/office/drawing/2014/main" id="{14EB7701-A84C-41E9-945C-A5DE625B00EB}"/>
              </a:ext>
            </a:extLst>
          </p:cNvPr>
          <p:cNvSpPr>
            <a:spLocks noGrp="1"/>
          </p:cNvSpPr>
          <p:nvPr>
            <p:ph idx="1"/>
          </p:nvPr>
        </p:nvSpPr>
        <p:spPr>
          <a:xfrm>
            <a:off x="1142621" y="1389893"/>
            <a:ext cx="10178322" cy="3593591"/>
          </a:xfrm>
        </p:spPr>
        <p:txBody>
          <a:bodyPr/>
          <a:lstStyle/>
          <a:p>
            <a:r>
              <a:rPr lang="en-US" dirty="0"/>
              <a:t>We have $122,000 of federal funds expiring June 30</a:t>
            </a:r>
            <a:r>
              <a:rPr lang="en-US" baseline="30000" dirty="0"/>
              <a:t>th</a:t>
            </a:r>
            <a:r>
              <a:rPr lang="en-US" dirty="0"/>
              <a:t>.</a:t>
            </a:r>
          </a:p>
          <a:p>
            <a:pPr lvl="1"/>
            <a:r>
              <a:rPr lang="en-US" dirty="0"/>
              <a:t>100% federal, no local share.</a:t>
            </a:r>
          </a:p>
          <a:p>
            <a:pPr lvl="1"/>
            <a:r>
              <a:rPr lang="en-US" dirty="0"/>
              <a:t>Costs must be incurred by March 31, 2024.</a:t>
            </a:r>
          </a:p>
          <a:p>
            <a:pPr lvl="2"/>
            <a:r>
              <a:rPr lang="en-US" dirty="0"/>
              <a:t>Is there a majority to move towards this project for a perimeter fencing around the fuel farm? </a:t>
            </a:r>
          </a:p>
        </p:txBody>
      </p:sp>
      <p:pic>
        <p:nvPicPr>
          <p:cNvPr id="5" name="Picture 4">
            <a:extLst>
              <a:ext uri="{FF2B5EF4-FFF2-40B4-BE49-F238E27FC236}">
                <a16:creationId xmlns:a16="http://schemas.microsoft.com/office/drawing/2014/main" id="{5083E135-F6DC-5F5B-1595-3EB6ADAA6D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93" y="4084389"/>
            <a:ext cx="6168705" cy="4626529"/>
          </a:xfrm>
          <a:prstGeom prst="rect">
            <a:avLst/>
          </a:prstGeom>
        </p:spPr>
      </p:pic>
    </p:spTree>
    <p:extLst>
      <p:ext uri="{BB962C8B-B14F-4D97-AF65-F5344CB8AC3E}">
        <p14:creationId xmlns:p14="http://schemas.microsoft.com/office/powerpoint/2010/main" val="209969770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143</TotalTime>
  <Words>777</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Gill Sans MT</vt:lpstr>
      <vt:lpstr>Impact</vt:lpstr>
      <vt:lpstr>Symbol</vt:lpstr>
      <vt:lpstr>Wingdings</vt:lpstr>
      <vt:lpstr>Badge</vt:lpstr>
      <vt:lpstr>2024 Budget</vt:lpstr>
      <vt:lpstr>PowerPoint Presentation</vt:lpstr>
      <vt:lpstr>PowerPoint Presentation</vt:lpstr>
      <vt:lpstr>PowerPoint Presentation</vt:lpstr>
      <vt:lpstr>Library fund</vt:lpstr>
      <vt:lpstr>If Tax Mill stays at .20</vt:lpstr>
      <vt:lpstr>Airport fund 37, not the general fund airport department</vt:lpstr>
      <vt:lpstr>Airport fund 37</vt:lpstr>
      <vt:lpstr>Airport fund</vt:lpstr>
      <vt:lpstr>Airport fund- hangar </vt:lpstr>
      <vt:lpstr>Airport fund- hangar</vt:lpstr>
      <vt:lpstr>Airport fund- HANGAR</vt:lpstr>
      <vt:lpstr>Columbia Child Development center FUND 23</vt:lpstr>
      <vt:lpstr>IF COUNCIL WISHES TO TRANSFER $15k to General FUND</vt:lpstr>
      <vt:lpstr>COMMERCIAL revolving loan FUND 31</vt:lpstr>
      <vt:lpstr>CDBG &amp; CDBG-CV- Fund 41</vt:lpstr>
      <vt:lpstr>PowerPoint Presentation</vt:lpstr>
      <vt:lpstr>CDBG-DR FUND 42</vt:lpstr>
      <vt:lpstr>PowerPoint Presentation</vt:lpstr>
      <vt:lpstr>HOME fund 45</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Budget</dc:title>
  <dc:creator>Lisa Dooley</dc:creator>
  <cp:lastModifiedBy>Lisa Dooley</cp:lastModifiedBy>
  <cp:revision>15</cp:revision>
  <dcterms:created xsi:type="dcterms:W3CDTF">2023-08-07T18:10:37Z</dcterms:created>
  <dcterms:modified xsi:type="dcterms:W3CDTF">2023-08-08T11:50:49Z</dcterms:modified>
</cp:coreProperties>
</file>